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010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625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6248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365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5220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0640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4946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169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7357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7787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7286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A49FE-1B98-4A43-92C8-1AFFAF488CE7}" type="datetimeFigureOut">
              <a:rPr lang="bg-BG" smtClean="0"/>
              <a:t>22.3.2018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37F1F-B8E9-4A9B-B1EA-5FD2F3B7CC5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041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3390376"/>
            <a:ext cx="9252520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71800" y="620687"/>
            <a:ext cx="256833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Анелия Дошева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7" name="Picture 3" descr="D:\rotary\0000 Vesko\grafics\SMALLER-ONLY-LOGO-BULGARIAN-HORIZONT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9552" y="5013176"/>
            <a:ext cx="6400800" cy="4320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dirty="0" smtClean="0"/>
              <a:t>Анелия Дошева, </a:t>
            </a:r>
            <a:r>
              <a:rPr lang="bg-BG" dirty="0" smtClean="0"/>
              <a:t>ПДГ</a:t>
            </a:r>
            <a:endParaRPr lang="en-US" dirty="0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"/>
          <p:cNvSpPr txBox="1"/>
          <p:nvPr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432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223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2" algn="just">
              <a:lnSpc>
                <a:spcPct val="115000"/>
              </a:lnSpc>
            </a:pPr>
            <a:endParaRPr lang="bg-BG" sz="3000" dirty="0" smtClean="0">
              <a:effectLst/>
              <a:latin typeface="Arial Narrow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latin typeface="Arial Narrow" panose="020B0606020202030204" pitchFamily="34" charset="0"/>
              </a:rPr>
              <a:t>насърчаване </a:t>
            </a:r>
            <a:r>
              <a:rPr lang="bg-BG" sz="3000" dirty="0">
                <a:latin typeface="Arial Narrow" panose="020B0606020202030204" pitchFamily="34" charset="0"/>
              </a:rPr>
              <a:t>и организиране на събития, проекти и дейности, свързани със зоните на фокус на Ротари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1887538" lvl="0" indent="-45085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bg-BG" sz="3000" dirty="0">
                <a:latin typeface="Arial Narrow" panose="020B0606020202030204" pitchFamily="34" charset="0"/>
              </a:rPr>
              <a:t>акцентиране на влиянието и ползите за местното общество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bg-BG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637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2" algn="just">
              <a:lnSpc>
                <a:spcPct val="115000"/>
              </a:lnSpc>
            </a:pPr>
            <a:endParaRPr lang="bg-BG" sz="2000" dirty="0" smtClean="0">
              <a:effectLst/>
              <a:latin typeface="Arial Narrow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latin typeface="Arial Narrow" panose="020B0606020202030204" pitchFamily="34" charset="0"/>
              </a:rPr>
              <a:t>създаване </a:t>
            </a:r>
            <a:r>
              <a:rPr lang="bg-BG" sz="3000" dirty="0">
                <a:latin typeface="Arial Narrow" panose="020B0606020202030204" pitchFamily="34" charset="0"/>
              </a:rPr>
              <a:t>на екип и екшън план по кризисен Пи </a:t>
            </a:r>
            <a:r>
              <a:rPr lang="bg-BG" sz="3000" dirty="0" smtClean="0">
                <a:latin typeface="Arial Narrow" panose="020B0606020202030204" pitchFamily="34" charset="0"/>
              </a:rPr>
              <a:t>Ар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 smtClean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>
                <a:latin typeface="Arial Narrow" panose="020B0606020202030204" pitchFamily="34" charset="0"/>
              </a:rPr>
              <a:t>"събиране" на добрия пример, представяне на проекти и събития в клубовете и мултиплицирането им</a:t>
            </a:r>
            <a:r>
              <a:rPr lang="bg-BG" sz="3000" dirty="0" smtClean="0">
                <a:latin typeface="Arial Narrow" panose="020B0606020202030204" pitchFamily="34" charset="0"/>
              </a:rPr>
              <a:t>;</a:t>
            </a:r>
            <a:endParaRPr lang="bg-BG" sz="3000" dirty="0">
              <a:latin typeface="Arial Narrow" panose="020B0606020202030204" pitchFamily="34" charset="0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>
                <a:latin typeface="Arial Narrow" panose="020B0606020202030204" pitchFamily="34" charset="0"/>
              </a:rPr>
              <a:t>органнизиране на местни и международни форуми по важни за обществото </a:t>
            </a:r>
            <a:r>
              <a:rPr lang="bg-BG" sz="3000" dirty="0" smtClean="0">
                <a:latin typeface="Arial Narrow" panose="020B0606020202030204" pitchFamily="34" charset="0"/>
              </a:rPr>
              <a:t>теми;</a:t>
            </a:r>
            <a:endParaRPr lang="bg-BG" sz="3000" dirty="0" smtClean="0">
              <a:latin typeface="Arial Narrow" panose="020B060602020203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807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290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2" algn="just">
              <a:lnSpc>
                <a:spcPct val="115000"/>
              </a:lnSpc>
            </a:pPr>
            <a:endParaRPr lang="bg-BG" sz="3000" dirty="0" smtClean="0">
              <a:effectLst/>
              <a:latin typeface="Arial Narrow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latin typeface="Arial Narrow" panose="020B0606020202030204" pitchFamily="34" charset="0"/>
              </a:rPr>
              <a:t>продължаване </a:t>
            </a:r>
            <a:r>
              <a:rPr lang="bg-BG" sz="3000" dirty="0">
                <a:latin typeface="Arial Narrow" panose="020B0606020202030204" pitchFamily="34" charset="0"/>
              </a:rPr>
              <a:t>и подкрепа на партньорства с държавни и неправителствени </a:t>
            </a:r>
            <a:r>
              <a:rPr lang="bg-BG" sz="3000" dirty="0" smtClean="0">
                <a:latin typeface="Arial Narrow" panose="020B0606020202030204" pitchFamily="34" charset="0"/>
              </a:rPr>
              <a:t>организации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 smtClean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>
                <a:latin typeface="Arial Narrow" panose="020B0606020202030204" pitchFamily="34" charset="0"/>
              </a:rPr>
              <a:t>целенасочена работа с младежки програми и организации</a:t>
            </a:r>
            <a:r>
              <a:rPr lang="bg-BG" sz="3000" dirty="0" smtClean="0">
                <a:latin typeface="Arial Narrow" panose="020B0606020202030204" pitchFamily="34" charset="0"/>
              </a:rPr>
              <a:t>.</a:t>
            </a:r>
            <a:endParaRPr lang="bg-BG" sz="3000" dirty="0">
              <a:latin typeface="Arial Narrow" panose="020B0606020202030204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369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>
                <a:solidFill>
                  <a:prstClr val="white"/>
                </a:solidFill>
              </a:rPr>
              <a:t>Подобряване на публичния имидж и информираност за Ротари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cap="all" dirty="0" smtClean="0">
                <a:solidFill>
                  <a:srgbClr val="002060"/>
                </a:solidFill>
                <a:latin typeface="Calibri"/>
              </a:rPr>
              <a:t>ДИСТРИКТНА АСАМБЛЕЯ</a:t>
            </a:r>
            <a:endParaRPr lang="en-US" sz="1200" b="1" cap="all" dirty="0" smtClean="0">
              <a:solidFill>
                <a:srgbClr val="002060"/>
              </a:solidFill>
              <a:latin typeface="Calibri"/>
            </a:endParaRPr>
          </a:p>
          <a:p>
            <a:r>
              <a:rPr lang="ru-RU" sz="1200" b="1" dirty="0" smtClean="0">
                <a:solidFill>
                  <a:srgbClr val="002060"/>
                </a:solidFill>
                <a:latin typeface="Calibri"/>
              </a:rPr>
              <a:t>Поморие, хотелски комплекс Сънсет Ризорт, </a:t>
            </a:r>
            <a:r>
              <a:rPr lang="ru-RU" sz="1400" b="1" dirty="0" smtClean="0">
                <a:solidFill>
                  <a:srgbClr val="002060"/>
                </a:solidFill>
                <a:latin typeface="Calibri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Calibri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Calibri"/>
              </a:rPr>
              <a:t>ПДГ</a:t>
            </a: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2442" y="2967335"/>
            <a:ext cx="8499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5400" b="1" spc="100" dirty="0" smtClean="0">
                <a:ln w="18000">
                  <a:solidFill>
                    <a:srgbClr val="4F81BD">
                      <a:satMod val="200000"/>
                      <a:tint val="72000"/>
                    </a:srgbClr>
                  </a:solidFill>
                  <a:prstDash val="solid"/>
                </a:ln>
                <a:solidFill>
                  <a:srgbClr val="4F81BD">
                    <a:satMod val="280000"/>
                    <a:tint val="100000"/>
                    <a:alpha val="5700"/>
                  </a:srgb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Благодаря за вниманието!</a:t>
            </a:r>
            <a:endParaRPr lang="en-US" sz="5400" b="1" spc="100" dirty="0">
              <a:ln w="18000">
                <a:solidFill>
                  <a:srgbClr val="4F81BD">
                    <a:satMod val="200000"/>
                    <a:tint val="72000"/>
                  </a:srgbClr>
                </a:solidFill>
                <a:prstDash val="solid"/>
              </a:ln>
              <a:solidFill>
                <a:srgbClr val="4F81BD">
                  <a:satMod val="280000"/>
                  <a:tint val="100000"/>
                  <a:alpha val="5700"/>
                </a:srgbClr>
              </a:solidFill>
              <a:effectLst>
                <a:outerShdw blurRad="25000" dist="20000" dir="16020000" algn="tl">
                  <a:srgbClr val="4F81BD">
                    <a:satMod val="200000"/>
                    <a:shade val="1000"/>
                    <a:alpha val="6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935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263691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g-BG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Стратегически план</a:t>
            </a:r>
          </a:p>
          <a:p>
            <a:pPr algn="ctr"/>
            <a:r>
              <a:rPr lang="bg-BG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 2017 – 2020 г.</a:t>
            </a:r>
            <a:endParaRPr lang="bg-BG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65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397869" y="1772816"/>
            <a:ext cx="639630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g-BG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е</a:t>
            </a:r>
          </a:p>
          <a:p>
            <a:pPr algn="ctr"/>
            <a:r>
              <a:rPr lang="bg-BG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приоритетната цел</a:t>
            </a:r>
          </a:p>
          <a:p>
            <a:pPr algn="ctr"/>
            <a:r>
              <a:rPr lang="bg-BG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в развитието</a:t>
            </a:r>
          </a:p>
          <a:p>
            <a:pPr algn="ctr"/>
            <a:r>
              <a:rPr lang="bg-BG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и дейността на Д 2482</a:t>
            </a:r>
            <a:endParaRPr lang="bg-BG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94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dirty="0" smtClean="0">
                <a:ea typeface="Calibri"/>
                <a:cs typeface="Times New Roman"/>
              </a:rPr>
              <a:t>	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Българските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ротарианци имат създадени традиции в изпълнението на тази своя основна цел, но и непрестанно търсят и разширяват дейностите в сферата на връзките с 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обществеността.</a:t>
            </a:r>
          </a:p>
          <a:p>
            <a:pPr algn="just"/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	Д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2482 базира своята 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дейност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на най–новото и атрактивното от опита на РИ, обучението на ротарианците от </a:t>
            </a:r>
            <a:r>
              <a:rPr lang="bg-BG" sz="3000">
                <a:latin typeface="Arial Narrow" panose="020B0606020202030204" pitchFamily="34" charset="0"/>
                <a:ea typeface="Calibri"/>
                <a:cs typeface="Times New Roman"/>
              </a:rPr>
              <a:t>Ротари </a:t>
            </a:r>
            <a:r>
              <a:rPr lang="bg-BG" sz="3000" smtClean="0">
                <a:latin typeface="Arial Narrow" panose="020B0606020202030204" pitchFamily="34" charset="0"/>
                <a:ea typeface="Calibri"/>
                <a:cs typeface="Times New Roman"/>
              </a:rPr>
              <a:t>България,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както и на професионалните умения и възможности на Комитета за връзки с обществеността.</a:t>
            </a:r>
            <a:endParaRPr lang="bg-BG" sz="3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65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dirty="0" smtClean="0">
                <a:ea typeface="Calibri"/>
                <a:cs typeface="Times New Roman"/>
              </a:rPr>
              <a:t>	</a:t>
            </a:r>
            <a:r>
              <a:rPr lang="bg-BG" sz="3200" dirty="0">
                <a:ea typeface="Calibri"/>
                <a:cs typeface="Times New Roman"/>
              </a:rPr>
              <a:t> 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Включването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на ротарианци, 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професионално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ангажирани в сферата на връзките с обществеността и маркетинга, допринася за правилното 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и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навременно включване на средства, канали и инструменти за въздействие, както и при провеждането и измерването на успеха </a:t>
            </a:r>
            <a:r>
              <a:rPr lang="bg-BG" sz="3000" dirty="0" smtClean="0">
                <a:latin typeface="Arial Narrow" panose="020B0606020202030204" pitchFamily="34" charset="0"/>
                <a:ea typeface="Calibri"/>
                <a:cs typeface="Times New Roman"/>
              </a:rPr>
              <a:t>на ротарианските </a:t>
            </a:r>
            <a:r>
              <a:rPr lang="bg-BG" sz="3000" dirty="0">
                <a:latin typeface="Arial Narrow" panose="020B0606020202030204" pitchFamily="34" charset="0"/>
                <a:ea typeface="Calibri"/>
                <a:cs typeface="Times New Roman"/>
              </a:rPr>
              <a:t>проекти,  кампании и събития.</a:t>
            </a:r>
            <a:endParaRPr lang="bg-BG" sz="3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9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14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bg-BG" sz="3000" dirty="0" smtClean="0">
                <a:effectLst/>
                <a:latin typeface="Arial Narrow"/>
                <a:ea typeface="Calibri"/>
                <a:cs typeface="Times New Roman"/>
              </a:rPr>
              <a:t>Основните задачи, които Д 2482 си поставя и следва са:</a:t>
            </a:r>
            <a:endParaRPr lang="bg-BG" sz="1100" dirty="0"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effectLst/>
                <a:latin typeface="Arial Narrow"/>
                <a:ea typeface="Calibri"/>
                <a:cs typeface="Times New Roman"/>
              </a:rPr>
              <a:t>подготовка, обучение и развитие на ротарианци от всеки клуб в Дистрикта в сферата на ПР дейностите;</a:t>
            </a:r>
            <a:endParaRPr lang="bg-BG" sz="1100" dirty="0">
              <a:ea typeface="Calibri"/>
              <a:cs typeface="Times New Roman"/>
            </a:endParaRPr>
          </a:p>
          <a:p>
            <a:pPr marL="1887538" lvl="0" indent="-45085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bg-BG" sz="3000" dirty="0" smtClean="0">
                <a:effectLst/>
                <a:latin typeface="Arial Narrow"/>
                <a:ea typeface="Calibri"/>
                <a:cs typeface="Times New Roman"/>
              </a:rPr>
              <a:t>провеждане на семинари и обучение по клубове;</a:t>
            </a:r>
            <a:endParaRPr lang="bg-BG" sz="11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bg-BG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641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75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2" algn="just">
              <a:lnSpc>
                <a:spcPct val="115000"/>
              </a:lnSpc>
            </a:pPr>
            <a:endParaRPr lang="bg-BG" sz="3000" dirty="0" smtClean="0">
              <a:effectLst/>
              <a:latin typeface="Arial Narrow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effectLst/>
                <a:latin typeface="Arial Narrow"/>
                <a:ea typeface="Calibri"/>
                <a:cs typeface="Times New Roman"/>
              </a:rPr>
              <a:t>използване </a:t>
            </a:r>
            <a:r>
              <a:rPr lang="bg-BG" sz="3000" dirty="0" smtClean="0">
                <a:effectLst/>
                <a:latin typeface="Arial Narrow"/>
                <a:ea typeface="Calibri"/>
                <a:cs typeface="Times New Roman"/>
              </a:rPr>
              <a:t>ресурсите на Ротари бранд центъра;</a:t>
            </a:r>
            <a:endParaRPr lang="bg-BG" sz="1100" dirty="0">
              <a:ea typeface="Calibri"/>
              <a:cs typeface="Times New Roman"/>
            </a:endParaRPr>
          </a:p>
          <a:p>
            <a:pPr marL="1887538" lvl="0" indent="-45085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bg-BG" sz="3000" dirty="0" smtClean="0">
                <a:effectLst/>
                <a:latin typeface="Arial Narrow"/>
                <a:ea typeface="Calibri"/>
                <a:cs typeface="Times New Roman"/>
              </a:rPr>
              <a:t>подготовка, използване и проследяване при комуникация на темплейти, графични насоки и други визии и ресурси на бранда, за да стане Ротари разпознаваем;</a:t>
            </a:r>
            <a:endParaRPr lang="bg-BG" sz="11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bg-BG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765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75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2" algn="just">
              <a:lnSpc>
                <a:spcPct val="115000"/>
              </a:lnSpc>
            </a:pPr>
            <a:endParaRPr lang="bg-BG" sz="3000" dirty="0" smtClean="0">
              <a:effectLst/>
              <a:latin typeface="Arial Narrow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latin typeface="Arial Narrow" panose="020B0606020202030204" pitchFamily="34" charset="0"/>
              </a:rPr>
              <a:t>активно </a:t>
            </a:r>
            <a:r>
              <a:rPr lang="bg-BG" sz="3000" dirty="0">
                <a:latin typeface="Arial Narrow" panose="020B0606020202030204" pitchFamily="34" charset="0"/>
              </a:rPr>
              <a:t>и въздействащо съдържание и визия на дигиталните медии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1887538" lvl="0" indent="-45085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bg-BG" sz="3000" dirty="0">
                <a:latin typeface="Arial Narrow" panose="020B0606020202030204" pitchFamily="34" charset="0"/>
              </a:rPr>
              <a:t>редовна актуализация на дистриктния и клубните сайтове и профили в социалните мрежи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bg-BG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258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23125" y="0"/>
            <a:ext cx="9167125" cy="1440160"/>
          </a:xfrm>
          <a:prstGeom prst="rect">
            <a:avLst/>
          </a:prstGeom>
          <a:solidFill>
            <a:srgbClr val="002464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0" i="0" kern="1200">
                <a:solidFill>
                  <a:schemeClr val="bg1"/>
                </a:solidFill>
                <a:latin typeface="Arial Narrow"/>
                <a:ea typeface="MS PGothic" pitchFamily="34" charset="-128"/>
                <a:cs typeface="Arial Narrow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bg-BG" dirty="0" smtClean="0"/>
              <a:t>Подобряване на публичния имидж и информираност за Ротари</a:t>
            </a:r>
            <a:endParaRPr lang="en-US" dirty="0"/>
          </a:p>
        </p:txBody>
      </p:sp>
      <p:sp>
        <p:nvSpPr>
          <p:cNvPr id="6" name="TextBox 2"/>
          <p:cNvSpPr txBox="1"/>
          <p:nvPr/>
        </p:nvSpPr>
        <p:spPr>
          <a:xfrm>
            <a:off x="4159424" y="5931560"/>
            <a:ext cx="490837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  <a:cs typeface="+mn-cs"/>
              </a:rPr>
              <a:t>Анелия Дошева, </a:t>
            </a:r>
            <a:r>
              <a:rPr lang="bg-BG" sz="1400" b="1" dirty="0" smtClean="0">
                <a:solidFill>
                  <a:srgbClr val="002060"/>
                </a:solidFill>
                <a:latin typeface="+mn-lt"/>
                <a:cs typeface="+mn-cs"/>
              </a:rPr>
              <a:t>ПДГ</a:t>
            </a:r>
            <a:endParaRPr lang="en-US" sz="14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628800"/>
            <a:ext cx="8960296" cy="375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262" algn="just">
              <a:lnSpc>
                <a:spcPct val="115000"/>
              </a:lnSpc>
            </a:pPr>
            <a:endParaRPr lang="bg-BG" sz="3000" dirty="0" smtClean="0">
              <a:effectLst/>
              <a:latin typeface="Arial Narrow"/>
              <a:ea typeface="Calibri"/>
              <a:cs typeface="Times New Roman"/>
            </a:endParaRPr>
          </a:p>
          <a:p>
            <a:pPr marL="987425" lvl="0" indent="-538163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/>
              <a:buChar char=""/>
            </a:pPr>
            <a:r>
              <a:rPr lang="bg-BG" sz="3000" dirty="0" smtClean="0">
                <a:latin typeface="Arial Narrow" panose="020B0606020202030204" pitchFamily="34" charset="0"/>
              </a:rPr>
              <a:t>по-активно </a:t>
            </a:r>
            <a:r>
              <a:rPr lang="bg-BG" sz="3000" dirty="0">
                <a:latin typeface="Arial Narrow" panose="020B0606020202030204" pitchFamily="34" charset="0"/>
              </a:rPr>
              <a:t>включване в дейността по отразяването на дейността на Ротари чрез "класическите медии"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1887538" lvl="0" indent="-45085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bg-BG" sz="3000" dirty="0">
                <a:latin typeface="Arial Narrow" panose="020B0606020202030204" pitchFamily="34" charset="0"/>
              </a:rPr>
              <a:t>подготовка на материали за телевизии, печатни издания и на списанието на Ротари България</a:t>
            </a:r>
            <a:r>
              <a:rPr lang="bg-BG" sz="3000" dirty="0" smtClean="0">
                <a:effectLst/>
                <a:latin typeface="Arial Narrow" panose="020B0606020202030204" pitchFamily="34" charset="0"/>
                <a:ea typeface="Calibri"/>
                <a:cs typeface="Times New Roman"/>
              </a:rPr>
              <a:t>;</a:t>
            </a:r>
            <a:endParaRPr lang="bg-BG" sz="30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bg-BG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036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562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Vostro 3555</dc:creator>
  <cp:lastModifiedBy>Vostro 3555</cp:lastModifiedBy>
  <cp:revision>17</cp:revision>
  <dcterms:created xsi:type="dcterms:W3CDTF">2018-03-22T14:27:17Z</dcterms:created>
  <dcterms:modified xsi:type="dcterms:W3CDTF">2018-03-22T16:14:32Z</dcterms:modified>
</cp:coreProperties>
</file>